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77" r:id="rId4"/>
    <p:sldId id="258" r:id="rId5"/>
    <p:sldId id="259" r:id="rId6"/>
    <p:sldId id="268" r:id="rId7"/>
    <p:sldId id="269" r:id="rId8"/>
    <p:sldId id="270" r:id="rId9"/>
    <p:sldId id="263" r:id="rId10"/>
    <p:sldId id="273" r:id="rId11"/>
    <p:sldId id="264" r:id="rId12"/>
    <p:sldId id="265" r:id="rId13"/>
    <p:sldId id="267" r:id="rId14"/>
    <p:sldId id="275" r:id="rId15"/>
    <p:sldId id="266" r:id="rId16"/>
    <p:sldId id="274" r:id="rId17"/>
    <p:sldId id="276" r:id="rId18"/>
    <p:sldId id="278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3913" autoAdjust="0"/>
  </p:normalViewPr>
  <p:slideViewPr>
    <p:cSldViewPr snapToGrid="0">
      <p:cViewPr varScale="1">
        <p:scale>
          <a:sx n="84" d="100"/>
          <a:sy n="84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CB1DC-0D1D-4AB9-8619-9F9ED281AFB1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35AA-C660-4798-BF67-49F2F4EA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הגודל של </a:t>
            </a:r>
            <a:r>
              <a:rPr lang="en-US" dirty="0"/>
              <a:t>Kr</a:t>
            </a:r>
            <a:r>
              <a:rPr lang="he-IL" dirty="0"/>
              <a:t> (מספר הפעמים שעושים </a:t>
            </a:r>
            <a:r>
              <a:rPr lang="en-US" dirty="0"/>
              <a:t>Shift Left</a:t>
            </a:r>
            <a:r>
              <a:rPr lang="he-IL" dirty="0"/>
              <a:t>) הוא 5 ביטים בלבד מכיוון שהמספר הגדול ביותר שניתן לייצג ב-5 ביטים הוא 31. אם ניקח כבר 32, זה אומר שתהיה לנו אפשרות לעשות 32 </a:t>
            </a:r>
            <a:r>
              <a:rPr lang="en-US" dirty="0"/>
              <a:t>Shift Left</a:t>
            </a:r>
            <a:r>
              <a:rPr lang="he-IL" dirty="0"/>
              <a:t> על מספר שיש בו רק 32 ביטים ואז זה אומר שהמספר </a:t>
            </a:r>
            <a:r>
              <a:rPr lang="en-US" dirty="0" err="1"/>
              <a:t>Kmi</a:t>
            </a:r>
            <a:r>
              <a:rPr lang="en-US" dirty="0"/>
              <a:t> + D</a:t>
            </a:r>
            <a:r>
              <a:rPr lang="he-IL" dirty="0"/>
              <a:t> מתאפס – בסופו של דבר אין לנו כוונה שזה יתאפס.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3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בסבב השני של יצירת המפתחות, מפתחות 17-32, הערכים </a:t>
            </a:r>
            <a:r>
              <a:rPr lang="en-US" dirty="0"/>
              <a:t>x0x1x2…</a:t>
            </a:r>
            <a:r>
              <a:rPr lang="en-US" dirty="0" err="1"/>
              <a:t>xF</a:t>
            </a:r>
            <a:r>
              <a:rPr lang="he-IL" dirty="0"/>
              <a:t> כבר לא מייצגים את ה-</a:t>
            </a:r>
            <a:r>
              <a:rPr lang="en-US" dirty="0"/>
              <a:t>main key</a:t>
            </a:r>
            <a:r>
              <a:rPr lang="he-IL" dirty="0"/>
              <a:t> כי הם עברו שינויים בסבב הקודם.</a:t>
            </a:r>
          </a:p>
          <a:p>
            <a:pPr algn="r" rtl="1"/>
            <a:r>
              <a:rPr lang="he-IL" dirty="0"/>
              <a:t>פרט לקוח כל החישובים, אותם חישובים.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79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PGP</a:t>
            </a:r>
          </a:p>
          <a:p>
            <a:pPr algn="r" rtl="1"/>
            <a:r>
              <a:rPr lang="en-US" dirty="0"/>
              <a:t> PGP </a:t>
            </a:r>
            <a:r>
              <a:rPr lang="he-IL" dirty="0"/>
              <a:t>הוא קיצור של </a:t>
            </a:r>
            <a:r>
              <a:rPr lang="en-US" dirty="0"/>
              <a:t>Pretty Good Privacy</a:t>
            </a:r>
            <a:r>
              <a:rPr lang="he-IL" dirty="0"/>
              <a:t>ונוצר ב1991 והוא לוקח את הרעיון של </a:t>
            </a:r>
            <a:r>
              <a:rPr lang="en-US" dirty="0"/>
              <a:t>Web Of Trust </a:t>
            </a:r>
            <a:r>
              <a:rPr lang="he-IL" dirty="0"/>
              <a:t>שאומר שמשתמש הקצה לא צריך להחזיק שרת תעודות על מנת לאמת \ לזהות\ להצפין את המידע ובכך לאמת\ לחתום\ להצפין מידע</a:t>
            </a:r>
          </a:p>
          <a:p>
            <a:pPr algn="r" rtl="1"/>
            <a:r>
              <a:rPr lang="en-US" dirty="0"/>
              <a:t>PGP </a:t>
            </a:r>
            <a:r>
              <a:rPr lang="he-IL" dirty="0"/>
              <a:t>מכיל יכולות כמו</a:t>
            </a:r>
          </a:p>
          <a:p>
            <a:pPr algn="r" rtl="1"/>
            <a:endParaRPr lang="he-IL" dirty="0"/>
          </a:p>
          <a:p>
            <a:pPr algn="r" rtl="1"/>
            <a:r>
              <a:rPr lang="en-US" dirty="0"/>
              <a:t>Hashing</a:t>
            </a:r>
          </a:p>
          <a:p>
            <a:pPr algn="r" rtl="1"/>
            <a:r>
              <a:rPr lang="en-US" dirty="0"/>
              <a:t>Data Compression</a:t>
            </a:r>
          </a:p>
          <a:p>
            <a:pPr algn="r" rtl="1"/>
            <a:r>
              <a:rPr lang="en-US" dirty="0"/>
              <a:t>PKI</a:t>
            </a:r>
          </a:p>
          <a:p>
            <a:pPr algn="r" rtl="1"/>
            <a:r>
              <a:rPr lang="en-US" dirty="0"/>
              <a:t>Symmetric Key</a:t>
            </a:r>
          </a:p>
          <a:p>
            <a:pPr algn="r" rtl="1"/>
            <a:endParaRPr lang="en-US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35AA-C660-4798-BF67-49F2F4EA4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9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4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3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3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8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5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6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12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8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9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9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5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84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641600" y="1646307"/>
            <a:ext cx="6096000" cy="1657045"/>
          </a:xfrm>
        </p:spPr>
        <p:txBody>
          <a:bodyPr>
            <a:noAutofit/>
          </a:bodyPr>
          <a:lstStyle/>
          <a:p>
            <a:r>
              <a:rPr lang="en-US" sz="10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CAST-128</a:t>
            </a: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97730"/>
              </p:ext>
            </p:extLst>
          </p:nvPr>
        </p:nvGraphicFramePr>
        <p:xfrm>
          <a:off x="2005852" y="5130653"/>
          <a:ext cx="8127999" cy="1129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0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Mati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Halfa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Arkady Koretsky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Shoham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Gamliel</a:t>
                      </a:r>
                      <a:endParaRPr lang="en-US" sz="28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204190516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311008361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316311547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8" name="Picture 4" descr="Data Encryption Illustration (With images) | Animation, Encryption ...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0742">
            <a:off x="7632139" y="1049102"/>
            <a:ext cx="3528919" cy="26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8281" y="3182329"/>
            <a:ext cx="466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ketchFlow Print" panose="02000000000000000000" pitchFamily="2" charset="0"/>
                <a:ea typeface="Yu Gothic UI Light" panose="020B0300000000000000" pitchFamily="34" charset="-128"/>
              </a:rPr>
              <a:t>Encryption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041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Algorithm 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1285E-6899-4281-BBED-F901250D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41" y="138763"/>
            <a:ext cx="2935318" cy="658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76F45-716F-497C-B954-63AF9DA80741}"/>
              </a:ext>
            </a:extLst>
          </p:cNvPr>
          <p:cNvSpPr txBox="1"/>
          <p:nvPr/>
        </p:nvSpPr>
        <p:spPr>
          <a:xfrm>
            <a:off x="317878" y="1473738"/>
            <a:ext cx="4454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Li = Ri-1;</a:t>
            </a:r>
            <a:br>
              <a:rPr lang="it-IT" sz="3200" dirty="0">
                <a:solidFill>
                  <a:schemeClr val="bg1"/>
                </a:solidFill>
              </a:rPr>
            </a:br>
            <a:r>
              <a:rPr lang="it-IT" sz="3200" dirty="0">
                <a:solidFill>
                  <a:schemeClr val="bg1"/>
                </a:solidFill>
              </a:rPr>
              <a:t>Ri = Li-1 ^ f(Ri-1,Kmi,Kri) </a:t>
            </a:r>
            <a:br>
              <a:rPr lang="it-IT" sz="3200" dirty="0"/>
            </a:b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E5711B-97CE-49DE-BDEC-D9AFF0D33659}"/>
              </a:ext>
            </a:extLst>
          </p:cNvPr>
          <p:cNvSpPr/>
          <p:nvPr/>
        </p:nvSpPr>
        <p:spPr>
          <a:xfrm>
            <a:off x="336712" y="2436936"/>
            <a:ext cx="667138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Type 1: I = ((</a:t>
            </a:r>
            <a:r>
              <a:rPr lang="en-US" sz="2800" dirty="0" err="1">
                <a:solidFill>
                  <a:srgbClr val="000000"/>
                </a:solidFill>
              </a:rPr>
              <a:t>Kmi</a:t>
            </a:r>
            <a:r>
              <a:rPr lang="en-US" sz="2800" dirty="0">
                <a:solidFill>
                  <a:srgbClr val="000000"/>
                </a:solidFill>
              </a:rPr>
              <a:t> + D) &lt;&lt;&lt; </a:t>
            </a:r>
            <a:r>
              <a:rPr lang="en-US" sz="2800" dirty="0" err="1">
                <a:solidFill>
                  <a:srgbClr val="000000"/>
                </a:solidFill>
              </a:rPr>
              <a:t>Kri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f = ((S1[</a:t>
            </a:r>
            <a:r>
              <a:rPr lang="en-US" sz="2800" dirty="0" err="1">
                <a:solidFill>
                  <a:srgbClr val="000000"/>
                </a:solidFill>
              </a:rPr>
              <a:t>Ia</a:t>
            </a:r>
            <a:r>
              <a:rPr lang="en-US" sz="2800" dirty="0">
                <a:solidFill>
                  <a:srgbClr val="000000"/>
                </a:solidFill>
              </a:rPr>
              <a:t>] ^ S2[</a:t>
            </a:r>
            <a:r>
              <a:rPr lang="en-US" sz="2800" dirty="0" err="1">
                <a:solidFill>
                  <a:srgbClr val="000000"/>
                </a:solidFill>
              </a:rPr>
              <a:t>Ib</a:t>
            </a:r>
            <a:r>
              <a:rPr lang="en-US" sz="2800" dirty="0">
                <a:solidFill>
                  <a:srgbClr val="000000"/>
                </a:solidFill>
              </a:rPr>
              <a:t>]) - S3[</a:t>
            </a:r>
            <a:r>
              <a:rPr lang="en-US" sz="2800" dirty="0" err="1">
                <a:solidFill>
                  <a:srgbClr val="000000"/>
                </a:solidFill>
              </a:rPr>
              <a:t>Ic</a:t>
            </a:r>
            <a:r>
              <a:rPr lang="en-US" sz="2800" dirty="0">
                <a:solidFill>
                  <a:srgbClr val="000000"/>
                </a:solidFill>
              </a:rPr>
              <a:t>]) + S4[Id]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Type 2: I = ((</a:t>
            </a:r>
            <a:r>
              <a:rPr lang="en-US" sz="2800" dirty="0" err="1">
                <a:solidFill>
                  <a:srgbClr val="000000"/>
                </a:solidFill>
              </a:rPr>
              <a:t>Kmi</a:t>
            </a:r>
            <a:r>
              <a:rPr lang="en-US" sz="2800" dirty="0">
                <a:solidFill>
                  <a:srgbClr val="000000"/>
                </a:solidFill>
              </a:rPr>
              <a:t> ^ D) &lt;&lt;&lt; </a:t>
            </a:r>
            <a:r>
              <a:rPr lang="en-US" sz="2800" dirty="0" err="1">
                <a:solidFill>
                  <a:srgbClr val="000000"/>
                </a:solidFill>
              </a:rPr>
              <a:t>Kri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f = ((S1[</a:t>
            </a:r>
            <a:r>
              <a:rPr lang="en-US" sz="2800" dirty="0" err="1">
                <a:solidFill>
                  <a:srgbClr val="000000"/>
                </a:solidFill>
              </a:rPr>
              <a:t>Ia</a:t>
            </a:r>
            <a:r>
              <a:rPr lang="en-US" sz="2800" dirty="0">
                <a:solidFill>
                  <a:srgbClr val="000000"/>
                </a:solidFill>
              </a:rPr>
              <a:t>] - S2[</a:t>
            </a:r>
            <a:r>
              <a:rPr lang="en-US" sz="2800" dirty="0" err="1">
                <a:solidFill>
                  <a:srgbClr val="000000"/>
                </a:solidFill>
              </a:rPr>
              <a:t>Ib</a:t>
            </a:r>
            <a:r>
              <a:rPr lang="en-US" sz="2800" dirty="0">
                <a:solidFill>
                  <a:srgbClr val="000000"/>
                </a:solidFill>
              </a:rPr>
              <a:t>]) + S3[</a:t>
            </a:r>
            <a:r>
              <a:rPr lang="en-US" sz="2800" dirty="0" err="1">
                <a:solidFill>
                  <a:srgbClr val="000000"/>
                </a:solidFill>
              </a:rPr>
              <a:t>Ic</a:t>
            </a:r>
            <a:r>
              <a:rPr lang="en-US" sz="2800" dirty="0">
                <a:solidFill>
                  <a:srgbClr val="000000"/>
                </a:solidFill>
              </a:rPr>
              <a:t>]) ^ S4[Id]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Type 3: I = ((</a:t>
            </a:r>
            <a:r>
              <a:rPr lang="en-US" sz="2800" dirty="0" err="1">
                <a:solidFill>
                  <a:srgbClr val="000000"/>
                </a:solidFill>
              </a:rPr>
              <a:t>Kmi</a:t>
            </a:r>
            <a:r>
              <a:rPr lang="en-US" sz="2800" dirty="0">
                <a:solidFill>
                  <a:srgbClr val="000000"/>
                </a:solidFill>
              </a:rPr>
              <a:t> - D) &lt;&lt;&lt; </a:t>
            </a:r>
            <a:r>
              <a:rPr lang="en-US" sz="2800" dirty="0" err="1">
                <a:solidFill>
                  <a:srgbClr val="000000"/>
                </a:solidFill>
              </a:rPr>
              <a:t>Kri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f = ((S1[</a:t>
            </a:r>
            <a:r>
              <a:rPr lang="en-US" sz="2800" dirty="0" err="1">
                <a:solidFill>
                  <a:srgbClr val="000000"/>
                </a:solidFill>
              </a:rPr>
              <a:t>Ia</a:t>
            </a:r>
            <a:r>
              <a:rPr lang="en-US" sz="2800" dirty="0">
                <a:solidFill>
                  <a:srgbClr val="000000"/>
                </a:solidFill>
              </a:rPr>
              <a:t>] + S2[</a:t>
            </a:r>
            <a:r>
              <a:rPr lang="en-US" sz="2800" dirty="0" err="1">
                <a:solidFill>
                  <a:srgbClr val="000000"/>
                </a:solidFill>
              </a:rPr>
              <a:t>Ib</a:t>
            </a:r>
            <a:r>
              <a:rPr lang="en-US" sz="2800" dirty="0">
                <a:solidFill>
                  <a:srgbClr val="000000"/>
                </a:solidFill>
              </a:rPr>
              <a:t>]) ^ S3[</a:t>
            </a:r>
            <a:r>
              <a:rPr lang="en-US" sz="2800" dirty="0" err="1">
                <a:solidFill>
                  <a:srgbClr val="000000"/>
                </a:solidFill>
              </a:rPr>
              <a:t>Ic</a:t>
            </a:r>
            <a:r>
              <a:rPr lang="en-US" sz="2800" dirty="0">
                <a:solidFill>
                  <a:srgbClr val="000000"/>
                </a:solidFill>
              </a:rPr>
              <a:t>]) - S4[Id]</a:t>
            </a:r>
            <a:r>
              <a:rPr lang="en-US" sz="2800" dirty="0"/>
              <a:t> </a:t>
            </a:r>
            <a:br>
              <a:rPr lang="en-US" sz="2000" b="1" dirty="0"/>
            </a:br>
            <a:endParaRPr lang="en-US" sz="2000" b="1" dirty="0"/>
          </a:p>
        </p:txBody>
      </p:sp>
      <p:pic>
        <p:nvPicPr>
          <p:cNvPr id="33" name="Picture 32" descr="A close up of a map&#10;&#10;Description automatically generated">
            <a:extLst>
              <a:ext uri="{FF2B5EF4-FFF2-40B4-BE49-F238E27FC236}">
                <a16:creationId xmlns:a16="http://schemas.microsoft.com/office/drawing/2014/main" id="{ABC28F37-7DF0-457E-B32E-CB0502F0E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41" y="144135"/>
            <a:ext cx="3059331" cy="6575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22FAA-D743-4B13-B738-218DACD0277E}"/>
              </a:ext>
            </a:extLst>
          </p:cNvPr>
          <p:cNvSpPr txBox="1"/>
          <p:nvPr/>
        </p:nvSpPr>
        <p:spPr>
          <a:xfrm>
            <a:off x="10504060" y="80023"/>
            <a:ext cx="63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D7BBC-CDD4-45FC-BA15-3AFA7FFD71CD}"/>
              </a:ext>
            </a:extLst>
          </p:cNvPr>
          <p:cNvSpPr/>
          <p:nvPr/>
        </p:nvSpPr>
        <p:spPr>
          <a:xfrm>
            <a:off x="7515500" y="376517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Li-1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3888-0AF8-4FD3-B248-E2D20773F2A0}"/>
              </a:ext>
            </a:extLst>
          </p:cNvPr>
          <p:cNvSpPr/>
          <p:nvPr/>
        </p:nvSpPr>
        <p:spPr>
          <a:xfrm>
            <a:off x="8155846" y="785100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14369-2C5E-4D10-9E71-C7B54BCE8F70}"/>
              </a:ext>
            </a:extLst>
          </p:cNvPr>
          <p:cNvSpPr txBox="1"/>
          <p:nvPr/>
        </p:nvSpPr>
        <p:spPr>
          <a:xfrm>
            <a:off x="7498852" y="3428999"/>
            <a:ext cx="63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Ri+1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5554A-A8D8-47EA-90D5-6F6E3EA23841}"/>
              </a:ext>
            </a:extLst>
          </p:cNvPr>
          <p:cNvSpPr/>
          <p:nvPr/>
        </p:nvSpPr>
        <p:spPr>
          <a:xfrm>
            <a:off x="10600092" y="1615456"/>
            <a:ext cx="33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94A4B-166E-4E17-9E41-0086BECB5220}"/>
              </a:ext>
            </a:extLst>
          </p:cNvPr>
          <p:cNvSpPr/>
          <p:nvPr/>
        </p:nvSpPr>
        <p:spPr>
          <a:xfrm>
            <a:off x="10302037" y="3716426"/>
            <a:ext cx="596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Li+1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90B48-5629-4797-82D5-F1C088E0EB27}"/>
              </a:ext>
            </a:extLst>
          </p:cNvPr>
          <p:cNvSpPr/>
          <p:nvPr/>
        </p:nvSpPr>
        <p:spPr>
          <a:xfrm>
            <a:off x="10640032" y="2226116"/>
            <a:ext cx="441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74F69-D0C2-4AB3-9D53-7D81525527AB}"/>
              </a:ext>
            </a:extLst>
          </p:cNvPr>
          <p:cNvSpPr/>
          <p:nvPr/>
        </p:nvSpPr>
        <p:spPr>
          <a:xfrm>
            <a:off x="7490463" y="2399687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A8B5A-BE91-4FED-9949-999BB6AFD2AA}"/>
              </a:ext>
            </a:extLst>
          </p:cNvPr>
          <p:cNvSpPr/>
          <p:nvPr/>
        </p:nvSpPr>
        <p:spPr>
          <a:xfrm>
            <a:off x="7468552" y="4513602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Li+1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0520A-2C1D-4C19-B6C7-48688AA58B15}"/>
              </a:ext>
            </a:extLst>
          </p:cNvPr>
          <p:cNvSpPr txBox="1"/>
          <p:nvPr/>
        </p:nvSpPr>
        <p:spPr>
          <a:xfrm>
            <a:off x="7525076" y="1269531"/>
            <a:ext cx="63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E1B6-D9AE-4E7F-8C76-5BF364466A09}"/>
              </a:ext>
            </a:extLst>
          </p:cNvPr>
          <p:cNvSpPr txBox="1"/>
          <p:nvPr/>
        </p:nvSpPr>
        <p:spPr>
          <a:xfrm>
            <a:off x="7510426" y="5534504"/>
            <a:ext cx="63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Ri+2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A52E2B-0197-4FF6-9DF5-743DC03CC1F8}"/>
              </a:ext>
            </a:extLst>
          </p:cNvPr>
          <p:cNvSpPr/>
          <p:nvPr/>
        </p:nvSpPr>
        <p:spPr>
          <a:xfrm>
            <a:off x="10223336" y="5869401"/>
            <a:ext cx="596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Li+2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36290E-D72A-4859-B70C-A44F22CEA603}"/>
              </a:ext>
            </a:extLst>
          </p:cNvPr>
          <p:cNvSpPr/>
          <p:nvPr/>
        </p:nvSpPr>
        <p:spPr>
          <a:xfrm>
            <a:off x="10302037" y="4297585"/>
            <a:ext cx="596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Ri+1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38240A-F2A3-452A-87EB-73AB45BA8D99}"/>
              </a:ext>
            </a:extLst>
          </p:cNvPr>
          <p:cNvSpPr/>
          <p:nvPr/>
        </p:nvSpPr>
        <p:spPr>
          <a:xfrm>
            <a:off x="8199201" y="276901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87F4F5-B6DC-49BC-81F4-64F56F93024C}"/>
              </a:ext>
            </a:extLst>
          </p:cNvPr>
          <p:cNvSpPr/>
          <p:nvPr/>
        </p:nvSpPr>
        <p:spPr>
          <a:xfrm>
            <a:off x="8155846" y="4925218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C74F99-392B-455D-ADFD-85FB766AA9E2}"/>
              </a:ext>
            </a:extLst>
          </p:cNvPr>
          <p:cNvSpPr/>
          <p:nvPr/>
        </p:nvSpPr>
        <p:spPr>
          <a:xfrm>
            <a:off x="316644" y="5015788"/>
            <a:ext cx="6671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c1...c64 &lt;-- (R16,L16): Exchange final blocks L16, R16 and concatenate to form the ciphertext.</a:t>
            </a:r>
          </a:p>
        </p:txBody>
      </p:sp>
    </p:spTree>
    <p:extLst>
      <p:ext uri="{BB962C8B-B14F-4D97-AF65-F5344CB8AC3E}">
        <p14:creationId xmlns:p14="http://schemas.microsoft.com/office/powerpoint/2010/main" val="248211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Substitution box</a:t>
            </a:r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DB398872-9113-4069-A574-DDDE9CFBF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6" y="1808816"/>
            <a:ext cx="10623176" cy="3301068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It is 32 X 8 S-box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Each value at the S-box is 4 bytes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Have 8 S-boxes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For S1 to S4 uses for encryption and decryption process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For S5 to S8 uses for key scheduling</a:t>
            </a:r>
          </a:p>
        </p:txBody>
      </p:sp>
    </p:spTree>
    <p:extLst>
      <p:ext uri="{BB962C8B-B14F-4D97-AF65-F5344CB8AC3E}">
        <p14:creationId xmlns:p14="http://schemas.microsoft.com/office/powerpoint/2010/main" val="27120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 of s-box s1</a:t>
            </a:r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A75EC-F252-4FC1-94ED-B805584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38" y="1533095"/>
            <a:ext cx="5763236" cy="53249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979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scheduling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0892A16-5D79-4BC1-8DBF-C76A5D1F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6" y="2010152"/>
            <a:ext cx="10623176" cy="3301068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K1-K16 are used in their entirety. The set of K1-K16 is called Km (m for "masking")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Only the least significant 5 bits of K17-K32 are used (Since there are only 32 bits, only 5 bits are needed for the rotations. Any more is useless). This set is called Kr (r for "rotation")</a:t>
            </a:r>
          </a:p>
          <a:p>
            <a:pPr>
              <a:buClrTx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scheduling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0892A16-5D79-4BC1-8DBF-C76A5D1F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6" y="1418481"/>
            <a:ext cx="10623176" cy="4471331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Let the 128-bit key be x0x1x2x3x4x5x6x7x8x9xAxBxCxDxExF, where x0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represents the most significant byte and </a:t>
            </a:r>
            <a:r>
              <a:rPr lang="en-US" sz="3200" dirty="0" err="1">
                <a:solidFill>
                  <a:schemeClr val="bg1"/>
                </a:solidFill>
              </a:rPr>
              <a:t>xF</a:t>
            </a:r>
            <a:r>
              <a:rPr lang="en-US" sz="3200" dirty="0">
                <a:solidFill>
                  <a:schemeClr val="bg1"/>
                </a:solidFill>
              </a:rPr>
              <a:t> represents the least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significant byte.</a:t>
            </a:r>
            <a:endParaRPr lang="ru-RU" sz="3200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Let z0..zF be intermediate (temporary) bytes.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Let Si[] represent s-box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and let "^" represent XOR addition.</a:t>
            </a:r>
          </a:p>
        </p:txBody>
      </p:sp>
    </p:spTree>
    <p:extLst>
      <p:ext uri="{BB962C8B-B14F-4D97-AF65-F5344CB8AC3E}">
        <p14:creationId xmlns:p14="http://schemas.microsoft.com/office/powerpoint/2010/main" val="207257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scheduling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F09CA-EFE9-4252-B768-75AA9982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31" y="1624167"/>
            <a:ext cx="5163825" cy="52318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BC9BA3-14D3-459F-B379-E3CBAD6A5D42}"/>
              </a:ext>
            </a:extLst>
          </p:cNvPr>
          <p:cNvSpPr/>
          <p:nvPr/>
        </p:nvSpPr>
        <p:spPr>
          <a:xfrm>
            <a:off x="625926" y="2147261"/>
            <a:ext cx="2324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S5 – S8 are the S-box for </a:t>
            </a:r>
            <a:r>
              <a:rPr lang="en-US" sz="2800" dirty="0">
                <a:solidFill>
                  <a:schemeClr val="bg1"/>
                </a:solidFill>
              </a:rPr>
              <a:t>these operations</a:t>
            </a:r>
            <a:endParaRPr lang="en-US" sz="28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13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scheduling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C9BA3-14D3-459F-B379-E3CBAD6A5D42}"/>
              </a:ext>
            </a:extLst>
          </p:cNvPr>
          <p:cNvSpPr/>
          <p:nvPr/>
        </p:nvSpPr>
        <p:spPr>
          <a:xfrm>
            <a:off x="625926" y="2147261"/>
            <a:ext cx="2324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S5 – S8 are the S-box for </a:t>
            </a:r>
            <a:r>
              <a:rPr lang="en-US" sz="2800" dirty="0">
                <a:solidFill>
                  <a:schemeClr val="bg1"/>
                </a:solidFill>
              </a:rPr>
              <a:t>these operations</a:t>
            </a:r>
            <a:endParaRPr lang="en-US" sz="28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8370D-76F6-41FE-B0B1-856E211B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71" y="1528507"/>
            <a:ext cx="5040058" cy="51950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860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about decryption?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EBA6FE-C5F8-4B11-A036-DFF6E1CD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35" y="1894421"/>
            <a:ext cx="7166630" cy="27324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Decryption is identical to the encryption algorithm given above, except that the rounds (and therefore the subkey pairs) are used in reverse order to compute (L0,R0) from (R16,L16).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C0F354-BC83-41B2-B598-C22259DB460F}"/>
              </a:ext>
            </a:extLst>
          </p:cNvPr>
          <p:cNvSpPr/>
          <p:nvPr/>
        </p:nvSpPr>
        <p:spPr>
          <a:xfrm>
            <a:off x="9278872" y="2282853"/>
            <a:ext cx="310896" cy="302505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60B39-7D4E-4845-871D-AEE47F4FB013}"/>
              </a:ext>
            </a:extLst>
          </p:cNvPr>
          <p:cNvSpPr txBox="1"/>
          <p:nvPr/>
        </p:nvSpPr>
        <p:spPr>
          <a:xfrm>
            <a:off x="8499346" y="2098187"/>
            <a:ext cx="186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Km 16         Kr 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DC85B-6BF1-47D2-9E1B-67A4C463840E}"/>
              </a:ext>
            </a:extLst>
          </p:cNvPr>
          <p:cNvSpPr txBox="1"/>
          <p:nvPr/>
        </p:nvSpPr>
        <p:spPr>
          <a:xfrm>
            <a:off x="8659366" y="4938573"/>
            <a:ext cx="156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Km 1          Kr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22B7-417E-4B1B-8F53-91DCC94C7134}"/>
              </a:ext>
            </a:extLst>
          </p:cNvPr>
          <p:cNvSpPr txBox="1"/>
          <p:nvPr/>
        </p:nvSpPr>
        <p:spPr>
          <a:xfrm>
            <a:off x="8499346" y="2635278"/>
            <a:ext cx="193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Km 15         Kr 15</a:t>
            </a:r>
          </a:p>
        </p:txBody>
      </p:sp>
    </p:spTree>
    <p:extLst>
      <p:ext uri="{BB962C8B-B14F-4D97-AF65-F5344CB8AC3E}">
        <p14:creationId xmlns:p14="http://schemas.microsoft.com/office/powerpoint/2010/main" val="263547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EBA6FE-C5F8-4B11-A036-DFF6E1CD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70" y="1958589"/>
            <a:ext cx="11338860" cy="3447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</a:rPr>
              <a:t>Thanks You For Listening!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855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pgp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EBA6FE-C5F8-4B11-A036-DFF6E1CD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34" y="1748117"/>
            <a:ext cx="10131425" cy="284066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Stand for Pretty Good Privacy.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Software that provides confidential, authentication and integrity service fore-mail and file storage applications.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</a:rPr>
              <a:t>Based on the best algorithms available.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5FB54-C37A-4B7E-8231-6DB5D021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95" y="3655959"/>
            <a:ext cx="2871833" cy="30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08747" y="1684866"/>
            <a:ext cx="10623176" cy="461968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CAST is a design procedure for symmetric encryption algorithms developed by Carlisle Adams and Stafford Tavares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Feistel Network structure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Operating on 64-bit blocks of plaintext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Key size which can vary from 40 bits to 128 bits</a:t>
            </a:r>
          </a:p>
          <a:p>
            <a:pPr>
              <a:buClrTx/>
            </a:pPr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297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9966" y="1352465"/>
            <a:ext cx="10623176" cy="5257800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r>
              <a:rPr lang="en-US" sz="3200" dirty="0">
                <a:solidFill>
                  <a:schemeClr val="bg1"/>
                </a:solidFill>
              </a:rPr>
              <a:t>CAST-128 belongs to the class of encryption algorithms known as Feistel ciphers; overall operation is thus similar to the Data</a:t>
            </a:r>
          </a:p>
          <a:p>
            <a:pPr marL="0" indent="0">
              <a:buClrTx/>
              <a:buNone/>
            </a:pPr>
            <a:r>
              <a:rPr lang="en-US" sz="3200" dirty="0">
                <a:solidFill>
                  <a:schemeClr val="bg1"/>
                </a:solidFill>
              </a:rPr>
              <a:t>Encryption Standard (DES). </a:t>
            </a:r>
          </a:p>
          <a:p>
            <a:pPr marL="0" indent="0">
              <a:buClrTx/>
              <a:buNone/>
            </a:pPr>
            <a:r>
              <a:rPr lang="en-US" sz="3200" dirty="0">
                <a:solidFill>
                  <a:schemeClr val="bg1"/>
                </a:solidFill>
              </a:rPr>
              <a:t>INPUT: plaintext m1...m64; key K = k1...k128.</a:t>
            </a:r>
          </a:p>
          <a:p>
            <a:pPr marL="0" indent="0">
              <a:buClrTx/>
              <a:buNone/>
            </a:pPr>
            <a:r>
              <a:rPr lang="en-US" sz="3200" dirty="0">
                <a:solidFill>
                  <a:schemeClr val="bg1"/>
                </a:solidFill>
              </a:rPr>
              <a:t>OUTPUT: ciphertext c1...c64.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64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37883" y="2236196"/>
            <a:ext cx="10623176" cy="3649133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For key sizes up to and including 80 bits (i.e., 40, 48, 56, 64,72, and 80 bits) uses</a:t>
            </a:r>
            <a:r>
              <a:rPr lang="he-IL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12 rounds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For key sizes greater than 80 bits, the algorithms uses the full</a:t>
            </a:r>
            <a:r>
              <a:rPr lang="ru-RU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16 rounds</a:t>
            </a:r>
          </a:p>
          <a:p>
            <a:pPr>
              <a:buClrTx/>
            </a:pP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For key sizes less than 128 bits, the key is padded with zero</a:t>
            </a:r>
            <a:r>
              <a:rPr lang="ru-RU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cs typeface="Segoe UI Semilight" panose="020B0402040204020203" pitchFamily="34" charset="0"/>
              </a:rPr>
              <a:t>bytes (in the rightmost, or least significant, positions)</a:t>
            </a:r>
          </a:p>
          <a:p>
            <a:pPr>
              <a:buClrTx/>
            </a:pPr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Variable Keysize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2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רשים זרימה: מסמך 3"/>
          <p:cNvSpPr/>
          <p:nvPr/>
        </p:nvSpPr>
        <p:spPr>
          <a:xfrm>
            <a:off x="407894" y="2386603"/>
            <a:ext cx="11416552" cy="3046010"/>
          </a:xfrm>
          <a:prstGeom prst="flowChartDocument">
            <a:avLst/>
          </a:prstGeom>
          <a:solidFill>
            <a:schemeClr val="tx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03729" y="2109694"/>
            <a:ext cx="11120717" cy="3599828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en-US" sz="32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40-bit key </a:t>
            </a: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= 01 23 45 67 12</a:t>
            </a:r>
          </a:p>
          <a:p>
            <a:pPr marL="0" indent="0">
              <a:buClrTx/>
              <a:buNone/>
            </a:pP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			= 01 23 45 67 1200 00 00 00 00 00 00 00 00 00 00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Type 1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0892A16-5D79-4BC1-8DBF-C76A5D1F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631" y="2120651"/>
            <a:ext cx="5706034" cy="1308349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r>
              <a:rPr lang="en-US" sz="2800" dirty="0">
                <a:solidFill>
                  <a:schemeClr val="bg1"/>
                </a:solidFill>
              </a:rPr>
              <a:t>Function Type 1: I = ((</a:t>
            </a:r>
            <a:r>
              <a:rPr lang="en-US" sz="2800" dirty="0" err="1">
                <a:solidFill>
                  <a:schemeClr val="bg1"/>
                </a:solidFill>
              </a:rPr>
              <a:t>Kmi</a:t>
            </a:r>
            <a:r>
              <a:rPr lang="en-US" sz="2800" dirty="0">
                <a:solidFill>
                  <a:schemeClr val="bg1"/>
                </a:solidFill>
              </a:rPr>
              <a:t> + D) &lt;&lt;&lt; </a:t>
            </a:r>
            <a:r>
              <a:rPr lang="en-US" sz="2800" dirty="0" err="1">
                <a:solidFill>
                  <a:schemeClr val="bg1"/>
                </a:solidFill>
              </a:rPr>
              <a:t>Kri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 = ((S1[</a:t>
            </a:r>
            <a:r>
              <a:rPr lang="en-US" sz="2800" dirty="0" err="1">
                <a:solidFill>
                  <a:schemeClr val="bg1"/>
                </a:solidFill>
              </a:rPr>
              <a:t>Ia</a:t>
            </a:r>
            <a:r>
              <a:rPr lang="en-US" sz="2800" dirty="0">
                <a:solidFill>
                  <a:schemeClr val="bg1"/>
                </a:solidFill>
              </a:rPr>
              <a:t>] ^ S2[</a:t>
            </a:r>
            <a:r>
              <a:rPr lang="en-US" sz="2800" dirty="0" err="1">
                <a:solidFill>
                  <a:schemeClr val="bg1"/>
                </a:solidFill>
              </a:rPr>
              <a:t>Ib</a:t>
            </a:r>
            <a:r>
              <a:rPr lang="en-US" sz="2800" dirty="0">
                <a:solidFill>
                  <a:schemeClr val="bg1"/>
                </a:solidFill>
              </a:rPr>
              <a:t>]) - S3[</a:t>
            </a:r>
            <a:r>
              <a:rPr lang="en-US" sz="2800" dirty="0" err="1">
                <a:solidFill>
                  <a:schemeClr val="bg1"/>
                </a:solidFill>
              </a:rPr>
              <a:t>Ic</a:t>
            </a:r>
            <a:r>
              <a:rPr lang="en-US" sz="2800" dirty="0">
                <a:solidFill>
                  <a:schemeClr val="bg1"/>
                </a:solidFill>
              </a:rPr>
              <a:t>]) + S4[Id]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EED4E-A5EE-45CD-813D-936B3AA5D9F4}"/>
              </a:ext>
            </a:extLst>
          </p:cNvPr>
          <p:cNvSpPr/>
          <p:nvPr/>
        </p:nvSpPr>
        <p:spPr>
          <a:xfrm>
            <a:off x="5760631" y="3539924"/>
            <a:ext cx="576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Rounds</a:t>
            </a:r>
            <a:r>
              <a:rPr lang="en-US" sz="2800" dirty="0">
                <a:solidFill>
                  <a:schemeClr val="bg1"/>
                </a:solidFill>
                <a:latin typeface="ff5"/>
              </a:rPr>
              <a:t> 1, 4, 7, 10, 13, and 16 are used</a:t>
            </a:r>
            <a:endParaRPr lang="en-US" sz="28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FB234-257E-4758-8307-BF129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0" y="1684866"/>
            <a:ext cx="4058216" cy="46964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86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Type 2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0892A16-5D79-4BC1-8DBF-C76A5D1F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362" y="2513216"/>
            <a:ext cx="5706034" cy="1308349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r>
              <a:rPr lang="en-US" sz="2800" dirty="0">
                <a:solidFill>
                  <a:schemeClr val="bg1"/>
                </a:solidFill>
              </a:rPr>
              <a:t>Function Type 2: I = ((</a:t>
            </a:r>
            <a:r>
              <a:rPr lang="en-US" sz="2800" dirty="0" err="1">
                <a:solidFill>
                  <a:schemeClr val="bg1"/>
                </a:solidFill>
              </a:rPr>
              <a:t>Kmi</a:t>
            </a:r>
            <a:r>
              <a:rPr lang="en-US" sz="2800" dirty="0">
                <a:solidFill>
                  <a:schemeClr val="bg1"/>
                </a:solidFill>
              </a:rPr>
              <a:t> ^ D) &lt;&lt;&lt; </a:t>
            </a:r>
            <a:r>
              <a:rPr lang="en-US" sz="2800" dirty="0" err="1">
                <a:solidFill>
                  <a:schemeClr val="bg1"/>
                </a:solidFill>
              </a:rPr>
              <a:t>Kri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 = </a:t>
            </a:r>
            <a:r>
              <a:rPr lang="pt-BR" sz="2800" dirty="0">
                <a:solidFill>
                  <a:schemeClr val="bg1"/>
                </a:solidFill>
              </a:rPr>
              <a:t>((S1[Ia] - S2[Ib]) + S3[Ic]) ^ S4[Id]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EED4E-A5EE-45CD-813D-936B3AA5D9F4}"/>
              </a:ext>
            </a:extLst>
          </p:cNvPr>
          <p:cNvSpPr/>
          <p:nvPr/>
        </p:nvSpPr>
        <p:spPr>
          <a:xfrm>
            <a:off x="5902362" y="3844219"/>
            <a:ext cx="576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Rounds 2, 5, 8, 11, and 14 are used</a:t>
            </a:r>
            <a:endParaRPr lang="en-US" sz="28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D3A75-8512-43C8-868A-8B555EC5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6" y="1624167"/>
            <a:ext cx="4201111" cy="48393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2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315818"/>
            <a:ext cx="10131425" cy="1308349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</a:t>
            </a:r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Type 3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0892A16-5D79-4BC1-8DBF-C76A5D1F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228" y="2286007"/>
            <a:ext cx="5706034" cy="1308349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r>
              <a:rPr lang="en-US" sz="2800" dirty="0">
                <a:solidFill>
                  <a:schemeClr val="bg1"/>
                </a:solidFill>
              </a:rPr>
              <a:t>Function Type 3: I = ((</a:t>
            </a:r>
            <a:r>
              <a:rPr lang="en-US" sz="2800" dirty="0" err="1">
                <a:solidFill>
                  <a:schemeClr val="bg1"/>
                </a:solidFill>
              </a:rPr>
              <a:t>Kmi</a:t>
            </a:r>
            <a:r>
              <a:rPr lang="en-US" sz="2800" dirty="0">
                <a:solidFill>
                  <a:schemeClr val="bg1"/>
                </a:solidFill>
              </a:rPr>
              <a:t>-D) &lt;&lt;&lt; </a:t>
            </a:r>
            <a:r>
              <a:rPr lang="en-US" sz="2800" dirty="0" err="1">
                <a:solidFill>
                  <a:schemeClr val="bg1"/>
                </a:solidFill>
              </a:rPr>
              <a:t>Kri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ClrTx/>
              <a:buNone/>
            </a:pPr>
            <a:r>
              <a:rPr lang="en-US" sz="2800" dirty="0">
                <a:solidFill>
                  <a:schemeClr val="bg1"/>
                </a:solidFill>
              </a:rPr>
              <a:t>f = </a:t>
            </a:r>
            <a:r>
              <a:rPr lang="pt-BR" sz="2800" dirty="0">
                <a:solidFill>
                  <a:schemeClr val="bg1"/>
                </a:solidFill>
              </a:rPr>
              <a:t>((S1[Ia] + S2[Ib]) ^ S3[Ic]) - S4[Id]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EED4E-A5EE-45CD-813D-936B3AA5D9F4}"/>
              </a:ext>
            </a:extLst>
          </p:cNvPr>
          <p:cNvSpPr/>
          <p:nvPr/>
        </p:nvSpPr>
        <p:spPr>
          <a:xfrm>
            <a:off x="5905228" y="3609026"/>
            <a:ext cx="576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Rounds 3, 6, 9, 12, and 15 are used</a:t>
            </a:r>
            <a:endParaRPr lang="en-US" sz="2800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6F3DF-77D4-495B-83A1-F34463D2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8" y="1575423"/>
            <a:ext cx="4096322" cy="49060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347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גל 4"/>
          <p:cNvSpPr/>
          <p:nvPr/>
        </p:nvSpPr>
        <p:spPr>
          <a:xfrm>
            <a:off x="-67235" y="376517"/>
            <a:ext cx="12286129" cy="1371600"/>
          </a:xfrm>
          <a:prstGeom prst="wave">
            <a:avLst>
              <a:gd name="adj1" fmla="val 12500"/>
              <a:gd name="adj2" fmla="val -1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966" y="291850"/>
            <a:ext cx="10131425" cy="130834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Algorithm </a:t>
            </a:r>
            <a:endParaRPr lang="en-U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DB398872-9113-4069-A574-DDDE9CFBF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88" y="1381967"/>
            <a:ext cx="10623176" cy="5476033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Km is used as a “masking” key.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Kr is used as a “rotation” key.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D is the data input to the f function.</a:t>
            </a:r>
          </a:p>
          <a:p>
            <a:pPr>
              <a:buClrTx/>
            </a:pPr>
            <a:r>
              <a:rPr lang="en-US" sz="2400" dirty="0" err="1">
                <a:solidFill>
                  <a:schemeClr val="bg1"/>
                </a:solidFill>
              </a:rPr>
              <a:t>Ia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Ib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Ic</a:t>
            </a:r>
            <a:r>
              <a:rPr lang="en-US" sz="2400" dirty="0">
                <a:solidFill>
                  <a:schemeClr val="bg1"/>
                </a:solidFill>
              </a:rPr>
              <a:t>, Id are the most significant byte down to the least significant byte of I, respectively.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S1, S2, S3, S4 are </a:t>
            </a:r>
            <a:r>
              <a:rPr lang="en-US" sz="2400" dirty="0" err="1">
                <a:solidFill>
                  <a:schemeClr val="bg1"/>
                </a:solidFill>
              </a:rPr>
              <a:t>Sbox</a:t>
            </a:r>
            <a:r>
              <a:rPr lang="en-US" sz="2400" dirty="0">
                <a:solidFill>
                  <a:schemeClr val="bg1"/>
                </a:solidFill>
              </a:rPr>
              <a:t> 1, 2, 3 and 4.</a:t>
            </a:r>
          </a:p>
          <a:p>
            <a:pPr>
              <a:buClrTx/>
            </a:pP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is the round number.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“+” and “-” are addition and subtraction.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“^” is bitwise exclusive or (</a:t>
            </a:r>
            <a:r>
              <a:rPr lang="en-US" sz="2400" dirty="0" err="1">
                <a:solidFill>
                  <a:schemeClr val="bg1"/>
                </a:solidFill>
              </a:rPr>
              <a:t>xor</a:t>
            </a:r>
            <a:r>
              <a:rPr lang="en-US" sz="2400" dirty="0">
                <a:solidFill>
                  <a:schemeClr val="bg1"/>
                </a:solidFill>
              </a:rPr>
              <a:t>).</a:t>
            </a:r>
          </a:p>
          <a:p>
            <a:pPr>
              <a:buClrTx/>
            </a:pPr>
            <a:r>
              <a:rPr lang="en-US" sz="2400" dirty="0">
                <a:solidFill>
                  <a:schemeClr val="bg1"/>
                </a:solidFill>
              </a:rPr>
              <a:t>“&lt;&lt;&lt;“ is a circular left shift operation.</a:t>
            </a:r>
          </a:p>
        </p:txBody>
      </p:sp>
    </p:spTree>
    <p:extLst>
      <p:ext uri="{BB962C8B-B14F-4D97-AF65-F5344CB8AC3E}">
        <p14:creationId xmlns:p14="http://schemas.microsoft.com/office/powerpoint/2010/main" val="342179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ימי">
  <a:themeElements>
    <a:clrScheme name="שמיימי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שמיימ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מיימי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TM03457452[[fn=שמימי]]</Template>
  <TotalTime>490</TotalTime>
  <Words>1070</Words>
  <Application>Microsoft Office PowerPoint</Application>
  <PresentationFormat>Widescreen</PresentationFormat>
  <Paragraphs>110</Paragraphs>
  <Slides>19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ff5</vt:lpstr>
      <vt:lpstr>Segoe UI Semibold</vt:lpstr>
      <vt:lpstr>Segoe UI Semilight</vt:lpstr>
      <vt:lpstr>SketchFlow Print</vt:lpstr>
      <vt:lpstr>Source Sans Pro</vt:lpstr>
      <vt:lpstr>שמיימי</vt:lpstr>
      <vt:lpstr> CAST-128</vt:lpstr>
      <vt:lpstr>Introduction</vt:lpstr>
      <vt:lpstr>Introduction</vt:lpstr>
      <vt:lpstr>Variable Keysize</vt:lpstr>
      <vt:lpstr>Example</vt:lpstr>
      <vt:lpstr>Function Type 1</vt:lpstr>
      <vt:lpstr>Function Type 2</vt:lpstr>
      <vt:lpstr>Function Type 3</vt:lpstr>
      <vt:lpstr>Algorithm </vt:lpstr>
      <vt:lpstr>Algorithm </vt:lpstr>
      <vt:lpstr>Substitution box </vt:lpstr>
      <vt:lpstr>Example of s-box s1 </vt:lpstr>
      <vt:lpstr>Key scheduling</vt:lpstr>
      <vt:lpstr>Key scheduling</vt:lpstr>
      <vt:lpstr>Key scheduling</vt:lpstr>
      <vt:lpstr>Key scheduling</vt:lpstr>
      <vt:lpstr>What about decryption?</vt:lpstr>
      <vt:lpstr>PowerPoint Presentation</vt:lpstr>
      <vt:lpstr>What is pgp?</vt:lpstr>
    </vt:vector>
  </TitlesOfParts>
  <Company>Yaron'S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 128</dc:title>
  <dc:creator>moras ash</dc:creator>
  <cp:lastModifiedBy>Arkady Koretsky</cp:lastModifiedBy>
  <cp:revision>41</cp:revision>
  <dcterms:created xsi:type="dcterms:W3CDTF">2020-06-14T11:00:11Z</dcterms:created>
  <dcterms:modified xsi:type="dcterms:W3CDTF">2020-06-19T13:48:00Z</dcterms:modified>
</cp:coreProperties>
</file>